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460" r:id="rId2"/>
    <p:sldId id="466" r:id="rId3"/>
    <p:sldId id="415" r:id="rId4"/>
    <p:sldId id="486" r:id="rId5"/>
    <p:sldId id="439" r:id="rId6"/>
    <p:sldId id="459" r:id="rId7"/>
    <p:sldId id="485" r:id="rId8"/>
    <p:sldId id="462" r:id="rId9"/>
    <p:sldId id="4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B14EB3-B7A3-4AE1-B309-85D07EE017BC}">
          <p14:sldIdLst>
            <p14:sldId id="460"/>
            <p14:sldId id="466"/>
            <p14:sldId id="415"/>
            <p14:sldId id="486"/>
            <p14:sldId id="439"/>
            <p14:sldId id="459"/>
            <p14:sldId id="485"/>
            <p14:sldId id="462"/>
            <p14:sldId id="465"/>
          </p14:sldIdLst>
        </p14:section>
        <p14:section name="Раздел без заголовка" id="{61279430-3411-4B50-AB9B-D15079BC6AC0}">
          <p14:sldIdLst/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хаил Борисов" initials="МБ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E6E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3537" autoAdjust="0"/>
  </p:normalViewPr>
  <p:slideViewPr>
    <p:cSldViewPr snapToGrid="0">
      <p:cViewPr>
        <p:scale>
          <a:sx n="70" d="100"/>
          <a:sy n="70" d="100"/>
        </p:scale>
        <p:origin x="-47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54172-A9D6-4583-8EF5-595EDA106EE6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BF855B-D407-412D-AF29-C956FDEB2537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27.07.2010 № 190 О теплоснабжении"</a:t>
          </a:r>
        </a:p>
      </dgm:t>
    </dgm:pt>
    <dgm:pt modelId="{60295EE1-C9B9-444C-A1B5-459E9CE277AB}" type="parTrans" cxnId="{5E609FAF-5433-463D-BB96-AD7CBB7B481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EE95E8-8792-442A-93A1-3E34A0B0A9EE}" type="sibTrans" cxnId="{5E609FAF-5433-463D-BB96-AD7CBB7B481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CF5971-3723-412F-ADF2-348CE4EF5C33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РФ от 22 февраля 2012 г. N 154 О требованиях к схемам теплоснабжения, порядку их разработки и утверждения"</a:t>
          </a:r>
        </a:p>
      </dgm:t>
    </dgm:pt>
    <dgm:pt modelId="{F4B69B83-05B8-45D6-A53F-50490B46FA72}" type="parTrans" cxnId="{7E61437D-A7CD-4B97-9D5B-83C7E21E0E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487766-13FF-45BC-BF59-2E0234AE33CB}" type="sibTrans" cxnId="{7E61437D-A7CD-4B97-9D5B-83C7E21E0E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83EF4C-B963-43BA-9260-F9BB68A5D0E9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№ 131 «Об общих принципах организации местного самоуправления в Российской Федерации» от 06.10.2003</a:t>
          </a:r>
        </a:p>
      </dgm:t>
    </dgm:pt>
    <dgm:pt modelId="{D78558DD-B40D-4BB6-8BFF-E694CC40238C}" type="parTrans" cxnId="{1443C660-149C-41C6-8155-29A3884A5EB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BCF201-484B-465A-8A6D-161A9AC4B403}" type="sibTrans" cxnId="{1443C660-149C-41C6-8155-29A3884A5EB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2483D9-D91F-41AD-A52D-705F3734D318}" type="pres">
      <dgm:prSet presAssocID="{50754172-A9D6-4583-8EF5-595EDA106E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9E5BD8-D620-4CE4-98F2-7CE3014347D0}" type="pres">
      <dgm:prSet presAssocID="{50754172-A9D6-4583-8EF5-595EDA106EE6}" presName="fgShape" presStyleLbl="fgShp" presStyleIdx="0" presStyleCnt="1"/>
      <dgm:spPr/>
    </dgm:pt>
    <dgm:pt modelId="{9DCA5BD5-6544-44BE-9E67-496B5B1F1C84}" type="pres">
      <dgm:prSet presAssocID="{50754172-A9D6-4583-8EF5-595EDA106EE6}" presName="linComp" presStyleCnt="0"/>
      <dgm:spPr/>
    </dgm:pt>
    <dgm:pt modelId="{82FD87E3-79BD-4F2F-9596-DF91D46CCA7D}" type="pres">
      <dgm:prSet presAssocID="{6FBF855B-D407-412D-AF29-C956FDEB2537}" presName="compNode" presStyleCnt="0"/>
      <dgm:spPr/>
    </dgm:pt>
    <dgm:pt modelId="{8C2F2CBD-A8C5-4E93-952E-079193E20656}" type="pres">
      <dgm:prSet presAssocID="{6FBF855B-D407-412D-AF29-C956FDEB2537}" presName="bkgdShape" presStyleLbl="node1" presStyleIdx="0" presStyleCnt="3"/>
      <dgm:spPr/>
      <dgm:t>
        <a:bodyPr/>
        <a:lstStyle/>
        <a:p>
          <a:endParaRPr lang="ru-RU"/>
        </a:p>
      </dgm:t>
    </dgm:pt>
    <dgm:pt modelId="{77EC819B-8051-4F0F-82BD-F44BF7C74D0C}" type="pres">
      <dgm:prSet presAssocID="{6FBF855B-D407-412D-AF29-C956FDEB253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F9538-2F16-48D9-8308-000D848AF680}" type="pres">
      <dgm:prSet presAssocID="{6FBF855B-D407-412D-AF29-C956FDEB2537}" presName="invisiNode" presStyleLbl="node1" presStyleIdx="0" presStyleCnt="3"/>
      <dgm:spPr/>
    </dgm:pt>
    <dgm:pt modelId="{DCD5F224-C4BF-4135-847A-CCF6E863A941}" type="pres">
      <dgm:prSet presAssocID="{6FBF855B-D407-412D-AF29-C956FDEB2537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ru-RU"/>
        </a:p>
      </dgm:t>
    </dgm:pt>
    <dgm:pt modelId="{2DA7BD23-44C7-46D7-9148-93D51A92355D}" type="pres">
      <dgm:prSet presAssocID="{00EE95E8-8792-442A-93A1-3E34A0B0A9E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47A10-27A1-4803-86E2-D11BCE78B702}" type="pres">
      <dgm:prSet presAssocID="{37CF5971-3723-412F-ADF2-348CE4EF5C33}" presName="compNode" presStyleCnt="0"/>
      <dgm:spPr/>
    </dgm:pt>
    <dgm:pt modelId="{75CE4D9F-4498-4657-83A3-59F40FE83360}" type="pres">
      <dgm:prSet presAssocID="{37CF5971-3723-412F-ADF2-348CE4EF5C33}" presName="bkgdShape" presStyleLbl="node1" presStyleIdx="1" presStyleCnt="3"/>
      <dgm:spPr/>
      <dgm:t>
        <a:bodyPr/>
        <a:lstStyle/>
        <a:p>
          <a:endParaRPr lang="ru-RU"/>
        </a:p>
      </dgm:t>
    </dgm:pt>
    <dgm:pt modelId="{43022DB2-70F0-4538-AE7D-8B53E8648AD7}" type="pres">
      <dgm:prSet presAssocID="{37CF5971-3723-412F-ADF2-348CE4EF5C33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F320F-E7CD-4E74-B8D5-1D98AFA4DE37}" type="pres">
      <dgm:prSet presAssocID="{37CF5971-3723-412F-ADF2-348CE4EF5C33}" presName="invisiNode" presStyleLbl="node1" presStyleIdx="1" presStyleCnt="3"/>
      <dgm:spPr/>
    </dgm:pt>
    <dgm:pt modelId="{99E3EB33-7E2B-4E42-B008-8992DF16B54F}" type="pres">
      <dgm:prSet presAssocID="{37CF5971-3723-412F-ADF2-348CE4EF5C33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49E726BE-876C-41E7-88D6-A8CAE76DBD6B}" type="pres">
      <dgm:prSet presAssocID="{B1487766-13FF-45BC-BF59-2E0234AE33C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39CE407-9C5A-4D9A-8CAE-A459071764CE}" type="pres">
      <dgm:prSet presAssocID="{D283EF4C-B963-43BA-9260-F9BB68A5D0E9}" presName="compNode" presStyleCnt="0"/>
      <dgm:spPr/>
    </dgm:pt>
    <dgm:pt modelId="{6A55EE03-4FE1-4FB3-97C7-D876941060CC}" type="pres">
      <dgm:prSet presAssocID="{D283EF4C-B963-43BA-9260-F9BB68A5D0E9}" presName="bkgdShape" presStyleLbl="node1" presStyleIdx="2" presStyleCnt="3"/>
      <dgm:spPr/>
      <dgm:t>
        <a:bodyPr/>
        <a:lstStyle/>
        <a:p>
          <a:endParaRPr lang="ru-RU"/>
        </a:p>
      </dgm:t>
    </dgm:pt>
    <dgm:pt modelId="{D0E1CE9B-7BAB-43E6-9DAC-ADFD8A2B3EA7}" type="pres">
      <dgm:prSet presAssocID="{D283EF4C-B963-43BA-9260-F9BB68A5D0E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BEC3C-E7C8-4874-86C3-F05025A6B2A9}" type="pres">
      <dgm:prSet presAssocID="{D283EF4C-B963-43BA-9260-F9BB68A5D0E9}" presName="invisiNode" presStyleLbl="node1" presStyleIdx="2" presStyleCnt="3"/>
      <dgm:spPr/>
    </dgm:pt>
    <dgm:pt modelId="{095B60F8-E110-45A4-93F2-F51A9EACFD6C}" type="pres">
      <dgm:prSet presAssocID="{D283EF4C-B963-43BA-9260-F9BB68A5D0E9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  <dgm:t>
        <a:bodyPr/>
        <a:lstStyle/>
        <a:p>
          <a:endParaRPr lang="ru-RU"/>
        </a:p>
      </dgm:t>
    </dgm:pt>
  </dgm:ptLst>
  <dgm:cxnLst>
    <dgm:cxn modelId="{5E609FAF-5433-463D-BB96-AD7CBB7B4813}" srcId="{50754172-A9D6-4583-8EF5-595EDA106EE6}" destId="{6FBF855B-D407-412D-AF29-C956FDEB2537}" srcOrd="0" destOrd="0" parTransId="{60295EE1-C9B9-444C-A1B5-459E9CE277AB}" sibTransId="{00EE95E8-8792-442A-93A1-3E34A0B0A9EE}"/>
    <dgm:cxn modelId="{7E61437D-A7CD-4B97-9D5B-83C7E21E0E02}" srcId="{50754172-A9D6-4583-8EF5-595EDA106EE6}" destId="{37CF5971-3723-412F-ADF2-348CE4EF5C33}" srcOrd="1" destOrd="0" parTransId="{F4B69B83-05B8-45D6-A53F-50490B46FA72}" sibTransId="{B1487766-13FF-45BC-BF59-2E0234AE33CB}"/>
    <dgm:cxn modelId="{96CE673B-4762-4993-86EA-1D124880389D}" type="presOf" srcId="{50754172-A9D6-4583-8EF5-595EDA106EE6}" destId="{6A2483D9-D91F-41AD-A52D-705F3734D318}" srcOrd="0" destOrd="0" presId="urn:microsoft.com/office/officeart/2005/8/layout/hList7"/>
    <dgm:cxn modelId="{3669EDC9-6912-4818-8B8C-306FFBCFD38D}" type="presOf" srcId="{37CF5971-3723-412F-ADF2-348CE4EF5C33}" destId="{75CE4D9F-4498-4657-83A3-59F40FE83360}" srcOrd="0" destOrd="0" presId="urn:microsoft.com/office/officeart/2005/8/layout/hList7"/>
    <dgm:cxn modelId="{D8F57034-90EA-4937-8B2E-D80DE4CB1886}" type="presOf" srcId="{D283EF4C-B963-43BA-9260-F9BB68A5D0E9}" destId="{D0E1CE9B-7BAB-43E6-9DAC-ADFD8A2B3EA7}" srcOrd="1" destOrd="0" presId="urn:microsoft.com/office/officeart/2005/8/layout/hList7"/>
    <dgm:cxn modelId="{1443C660-149C-41C6-8155-29A3884A5EB1}" srcId="{50754172-A9D6-4583-8EF5-595EDA106EE6}" destId="{D283EF4C-B963-43BA-9260-F9BB68A5D0E9}" srcOrd="2" destOrd="0" parTransId="{D78558DD-B40D-4BB6-8BFF-E694CC40238C}" sibTransId="{F8BCF201-484B-465A-8A6D-161A9AC4B403}"/>
    <dgm:cxn modelId="{1E719DA7-1495-4ACC-92AC-05B630CF5ECC}" type="presOf" srcId="{B1487766-13FF-45BC-BF59-2E0234AE33CB}" destId="{49E726BE-876C-41E7-88D6-A8CAE76DBD6B}" srcOrd="0" destOrd="0" presId="urn:microsoft.com/office/officeart/2005/8/layout/hList7"/>
    <dgm:cxn modelId="{1100A6F5-A330-49A6-8E4D-C30C69A476DD}" type="presOf" srcId="{D283EF4C-B963-43BA-9260-F9BB68A5D0E9}" destId="{6A55EE03-4FE1-4FB3-97C7-D876941060CC}" srcOrd="0" destOrd="0" presId="urn:microsoft.com/office/officeart/2005/8/layout/hList7"/>
    <dgm:cxn modelId="{6FEAA3BC-FF1D-4518-BD5A-D5F16ACCBC63}" type="presOf" srcId="{00EE95E8-8792-442A-93A1-3E34A0B0A9EE}" destId="{2DA7BD23-44C7-46D7-9148-93D51A92355D}" srcOrd="0" destOrd="0" presId="urn:microsoft.com/office/officeart/2005/8/layout/hList7"/>
    <dgm:cxn modelId="{69684FB6-1CB0-47B8-A43D-75EE2EDBBBE5}" type="presOf" srcId="{6FBF855B-D407-412D-AF29-C956FDEB2537}" destId="{8C2F2CBD-A8C5-4E93-952E-079193E20656}" srcOrd="0" destOrd="0" presId="urn:microsoft.com/office/officeart/2005/8/layout/hList7"/>
    <dgm:cxn modelId="{EB8F9B03-A1CA-4659-81F3-8C6EEE867633}" type="presOf" srcId="{6FBF855B-D407-412D-AF29-C956FDEB2537}" destId="{77EC819B-8051-4F0F-82BD-F44BF7C74D0C}" srcOrd="1" destOrd="0" presId="urn:microsoft.com/office/officeart/2005/8/layout/hList7"/>
    <dgm:cxn modelId="{14074ACF-77F7-4830-8492-390BD2885A6F}" type="presOf" srcId="{37CF5971-3723-412F-ADF2-348CE4EF5C33}" destId="{43022DB2-70F0-4538-AE7D-8B53E8648AD7}" srcOrd="1" destOrd="0" presId="urn:microsoft.com/office/officeart/2005/8/layout/hList7"/>
    <dgm:cxn modelId="{1C912AA3-262A-46A9-B658-551E986A3E93}" type="presParOf" srcId="{6A2483D9-D91F-41AD-A52D-705F3734D318}" destId="{F89E5BD8-D620-4CE4-98F2-7CE3014347D0}" srcOrd="0" destOrd="0" presId="urn:microsoft.com/office/officeart/2005/8/layout/hList7"/>
    <dgm:cxn modelId="{5D120868-E180-4C8F-A720-9F9A18D59ED1}" type="presParOf" srcId="{6A2483D9-D91F-41AD-A52D-705F3734D318}" destId="{9DCA5BD5-6544-44BE-9E67-496B5B1F1C84}" srcOrd="1" destOrd="0" presId="urn:microsoft.com/office/officeart/2005/8/layout/hList7"/>
    <dgm:cxn modelId="{89626967-6BF2-41C0-BC57-68D502CA2A54}" type="presParOf" srcId="{9DCA5BD5-6544-44BE-9E67-496B5B1F1C84}" destId="{82FD87E3-79BD-4F2F-9596-DF91D46CCA7D}" srcOrd="0" destOrd="0" presId="urn:microsoft.com/office/officeart/2005/8/layout/hList7"/>
    <dgm:cxn modelId="{6CF9DA67-02FD-479C-A10A-72CAB5717E4D}" type="presParOf" srcId="{82FD87E3-79BD-4F2F-9596-DF91D46CCA7D}" destId="{8C2F2CBD-A8C5-4E93-952E-079193E20656}" srcOrd="0" destOrd="0" presId="urn:microsoft.com/office/officeart/2005/8/layout/hList7"/>
    <dgm:cxn modelId="{5CD4B19B-0459-43F7-AB89-16A995560B7D}" type="presParOf" srcId="{82FD87E3-79BD-4F2F-9596-DF91D46CCA7D}" destId="{77EC819B-8051-4F0F-82BD-F44BF7C74D0C}" srcOrd="1" destOrd="0" presId="urn:microsoft.com/office/officeart/2005/8/layout/hList7"/>
    <dgm:cxn modelId="{49807002-2BFB-4F59-85F3-654FABDE324D}" type="presParOf" srcId="{82FD87E3-79BD-4F2F-9596-DF91D46CCA7D}" destId="{078F9538-2F16-48D9-8308-000D848AF680}" srcOrd="2" destOrd="0" presId="urn:microsoft.com/office/officeart/2005/8/layout/hList7"/>
    <dgm:cxn modelId="{39974678-B924-44A0-AFE7-FD9AA551AFE7}" type="presParOf" srcId="{82FD87E3-79BD-4F2F-9596-DF91D46CCA7D}" destId="{DCD5F224-C4BF-4135-847A-CCF6E863A941}" srcOrd="3" destOrd="0" presId="urn:microsoft.com/office/officeart/2005/8/layout/hList7"/>
    <dgm:cxn modelId="{B0DB5A6D-C31A-4809-BF74-5F1CDE59E2EF}" type="presParOf" srcId="{9DCA5BD5-6544-44BE-9E67-496B5B1F1C84}" destId="{2DA7BD23-44C7-46D7-9148-93D51A92355D}" srcOrd="1" destOrd="0" presId="urn:microsoft.com/office/officeart/2005/8/layout/hList7"/>
    <dgm:cxn modelId="{525E31EB-9CCF-42DF-8C69-BE8607E2F35E}" type="presParOf" srcId="{9DCA5BD5-6544-44BE-9E67-496B5B1F1C84}" destId="{0D947A10-27A1-4803-86E2-D11BCE78B702}" srcOrd="2" destOrd="0" presId="urn:microsoft.com/office/officeart/2005/8/layout/hList7"/>
    <dgm:cxn modelId="{8A9B497D-A080-4D5D-A44C-075CFA980761}" type="presParOf" srcId="{0D947A10-27A1-4803-86E2-D11BCE78B702}" destId="{75CE4D9F-4498-4657-83A3-59F40FE83360}" srcOrd="0" destOrd="0" presId="urn:microsoft.com/office/officeart/2005/8/layout/hList7"/>
    <dgm:cxn modelId="{B6524CC5-C492-46B1-8813-131CBEA4B423}" type="presParOf" srcId="{0D947A10-27A1-4803-86E2-D11BCE78B702}" destId="{43022DB2-70F0-4538-AE7D-8B53E8648AD7}" srcOrd="1" destOrd="0" presId="urn:microsoft.com/office/officeart/2005/8/layout/hList7"/>
    <dgm:cxn modelId="{E1E0C86D-609B-437B-99FB-7E421CABDF81}" type="presParOf" srcId="{0D947A10-27A1-4803-86E2-D11BCE78B702}" destId="{036F320F-E7CD-4E74-B8D5-1D98AFA4DE37}" srcOrd="2" destOrd="0" presId="urn:microsoft.com/office/officeart/2005/8/layout/hList7"/>
    <dgm:cxn modelId="{80822033-0AC2-4742-9B2F-673010043E29}" type="presParOf" srcId="{0D947A10-27A1-4803-86E2-D11BCE78B702}" destId="{99E3EB33-7E2B-4E42-B008-8992DF16B54F}" srcOrd="3" destOrd="0" presId="urn:microsoft.com/office/officeart/2005/8/layout/hList7"/>
    <dgm:cxn modelId="{FA037068-2A49-48AB-B0C9-1E2868500F4E}" type="presParOf" srcId="{9DCA5BD5-6544-44BE-9E67-496B5B1F1C84}" destId="{49E726BE-876C-41E7-88D6-A8CAE76DBD6B}" srcOrd="3" destOrd="0" presId="urn:microsoft.com/office/officeart/2005/8/layout/hList7"/>
    <dgm:cxn modelId="{3D771B77-FBEF-43FF-BCBD-CBAFF5CBED7B}" type="presParOf" srcId="{9DCA5BD5-6544-44BE-9E67-496B5B1F1C84}" destId="{839CE407-9C5A-4D9A-8CAE-A459071764CE}" srcOrd="4" destOrd="0" presId="urn:microsoft.com/office/officeart/2005/8/layout/hList7"/>
    <dgm:cxn modelId="{A0981D8D-F21C-43E5-9126-BA00131C17BA}" type="presParOf" srcId="{839CE407-9C5A-4D9A-8CAE-A459071764CE}" destId="{6A55EE03-4FE1-4FB3-97C7-D876941060CC}" srcOrd="0" destOrd="0" presId="urn:microsoft.com/office/officeart/2005/8/layout/hList7"/>
    <dgm:cxn modelId="{AC812F64-D24D-4254-8607-9BA74382CEF1}" type="presParOf" srcId="{839CE407-9C5A-4D9A-8CAE-A459071764CE}" destId="{D0E1CE9B-7BAB-43E6-9DAC-ADFD8A2B3EA7}" srcOrd="1" destOrd="0" presId="urn:microsoft.com/office/officeart/2005/8/layout/hList7"/>
    <dgm:cxn modelId="{127D0C2F-65CF-4846-9FAF-C51A16D13270}" type="presParOf" srcId="{839CE407-9C5A-4D9A-8CAE-A459071764CE}" destId="{640BEC3C-E7C8-4874-86C3-F05025A6B2A9}" srcOrd="2" destOrd="0" presId="urn:microsoft.com/office/officeart/2005/8/layout/hList7"/>
    <dgm:cxn modelId="{358F7BE7-7426-434F-A16E-46B5BA2CF02D}" type="presParOf" srcId="{839CE407-9C5A-4D9A-8CAE-A459071764CE}" destId="{095B60F8-E110-45A4-93F2-F51A9EACFD6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AC24CD-3E96-4565-A397-F90A561A0BD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2E8AEB-A196-4BB6-951F-682E328338A0}">
      <dgm:prSet phldrT="[Текст]" custT="1"/>
      <dgm:spPr/>
      <dgm:t>
        <a:bodyPr/>
        <a:lstStyle/>
        <a:p>
          <a:pPr marL="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ru-RU" sz="2000" kern="1200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Общество с ограниченной ответственностью «Эксплуатационная генерирующая компания» (ООО «ЭГК»)</a:t>
          </a:r>
          <a:endParaRPr lang="ru-RU" sz="2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6821114-0870-4516-977D-9A976082BAAD}" type="parTrans" cxnId="{826F833B-F740-4641-A2CF-819578D507DB}">
      <dgm:prSet/>
      <dgm:spPr/>
      <dgm:t>
        <a:bodyPr/>
        <a:lstStyle/>
        <a:p>
          <a:endParaRPr lang="ru-RU"/>
        </a:p>
      </dgm:t>
    </dgm:pt>
    <dgm:pt modelId="{EFE8AF1C-9B7C-4C52-9E47-741E720EB606}" type="sibTrans" cxnId="{826F833B-F740-4641-A2CF-819578D507DB}">
      <dgm:prSet/>
      <dgm:spPr/>
      <dgm:t>
        <a:bodyPr/>
        <a:lstStyle/>
        <a:p>
          <a:endParaRPr lang="ru-RU"/>
        </a:p>
      </dgm:t>
    </dgm:pt>
    <dgm:pt modelId="{3306D1F5-C7B0-4136-91F9-0F2B5DBAE99A}">
      <dgm:prSet phldrT="[Текст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Единственным источником централизованного теплоснабжения сельского поселения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является отдельно стоящая газовая котельная п.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ул.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Вьюшкова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9;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43A6A5-13FE-4B4C-B32C-32FA6794489B}" type="parTrans" cxnId="{3BC63F88-BAFC-4763-BAF3-CB5E91C30865}">
      <dgm:prSet/>
      <dgm:spPr/>
      <dgm:t>
        <a:bodyPr/>
        <a:lstStyle/>
        <a:p>
          <a:endParaRPr lang="ru-RU"/>
        </a:p>
      </dgm:t>
    </dgm:pt>
    <dgm:pt modelId="{E3607E9F-A173-4470-B326-14E66B5A8D8D}" type="sibTrans" cxnId="{3BC63F88-BAFC-4763-BAF3-CB5E91C30865}">
      <dgm:prSet/>
      <dgm:spPr/>
      <dgm:t>
        <a:bodyPr/>
        <a:lstStyle/>
        <a:p>
          <a:endParaRPr lang="ru-RU"/>
        </a:p>
      </dgm:t>
    </dgm:pt>
    <dgm:pt modelId="{665FC6A2-D42E-4971-949E-9B397BE4C75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Главным поставщиком тепловой энергии для Сельского поселения является ООО «Эксплуатационная генерирующая компания», выступая для абонентов подключённых к тепловым сетям котельной теплоснабжающей организацией;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A1C16A-7DCA-44C7-B7DF-E75EAF1B14D1}" type="parTrans" cxnId="{A7629C57-559F-49DF-AFF6-E7D4DB2589D7}">
      <dgm:prSet/>
      <dgm:spPr/>
      <dgm:t>
        <a:bodyPr/>
        <a:lstStyle/>
        <a:p>
          <a:endParaRPr lang="ru-RU"/>
        </a:p>
      </dgm:t>
    </dgm:pt>
    <dgm:pt modelId="{8C63F19E-49DF-42FF-9F14-42288366D189}" type="sibTrans" cxnId="{A7629C57-559F-49DF-AFF6-E7D4DB2589D7}">
      <dgm:prSet/>
      <dgm:spPr/>
      <dgm:t>
        <a:bodyPr/>
        <a:lstStyle/>
        <a:p>
          <a:endParaRPr lang="ru-RU"/>
        </a:p>
      </dgm:t>
    </dgm:pt>
    <dgm:pt modelId="{B9E41EDB-3A92-4AB4-8FD5-6E7BF8DAC92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Протяженность тепловых сетей в двухтрубном исчислении составляет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6,19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км.</a:t>
          </a:r>
        </a:p>
      </dgm:t>
    </dgm:pt>
    <dgm:pt modelId="{502EC451-0ABA-4DB8-95E0-7B948967DE56}" type="parTrans" cxnId="{C460466C-BEC9-4D6A-A18C-A247B3557CED}">
      <dgm:prSet/>
      <dgm:spPr/>
      <dgm:t>
        <a:bodyPr/>
        <a:lstStyle/>
        <a:p>
          <a:endParaRPr lang="ru-RU"/>
        </a:p>
      </dgm:t>
    </dgm:pt>
    <dgm:pt modelId="{0F25F88F-D09B-4002-829A-CD2BEF0A22A9}" type="sibTrans" cxnId="{C460466C-BEC9-4D6A-A18C-A247B3557CED}">
      <dgm:prSet/>
      <dgm:spPr/>
      <dgm:t>
        <a:bodyPr/>
        <a:lstStyle/>
        <a:p>
          <a:endParaRPr lang="ru-RU"/>
        </a:p>
      </dgm:t>
    </dgm:pt>
    <dgm:pt modelId="{B9F76375-A140-43E7-836B-9E3435F23F6C}" type="pres">
      <dgm:prSet presAssocID="{6DAC24CD-3E96-4565-A397-F90A561A0B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657893-5493-4021-AE42-E4351C43FD2E}" type="pres">
      <dgm:prSet presAssocID="{A42E8AEB-A196-4BB6-951F-682E328338A0}" presName="composite" presStyleCnt="0"/>
      <dgm:spPr/>
    </dgm:pt>
    <dgm:pt modelId="{D6824A7C-D542-48A1-A94B-004245AD1176}" type="pres">
      <dgm:prSet presAssocID="{A42E8AEB-A196-4BB6-951F-682E328338A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46EA-1A15-432C-8BC4-646C7D2A9F52}" type="pres">
      <dgm:prSet presAssocID="{A42E8AEB-A196-4BB6-951F-682E328338A0}" presName="desTx" presStyleLbl="alignAccFollowNode1" presStyleIdx="0" presStyleCnt="1" custScaleY="100000" custLinFactNeighborX="0" custLinFactNeighborY="2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A37E3-D6C8-4326-BFA8-D7B27776E538}" type="presOf" srcId="{3306D1F5-C7B0-4136-91F9-0F2B5DBAE99A}" destId="{D8B646EA-1A15-432C-8BC4-646C7D2A9F52}" srcOrd="0" destOrd="0" presId="urn:microsoft.com/office/officeart/2005/8/layout/hList1"/>
    <dgm:cxn modelId="{3BC63F88-BAFC-4763-BAF3-CB5E91C30865}" srcId="{A42E8AEB-A196-4BB6-951F-682E328338A0}" destId="{3306D1F5-C7B0-4136-91F9-0F2B5DBAE99A}" srcOrd="0" destOrd="0" parTransId="{1A43A6A5-13FE-4B4C-B32C-32FA6794489B}" sibTransId="{E3607E9F-A173-4470-B326-14E66B5A8D8D}"/>
    <dgm:cxn modelId="{605E2EB4-7A61-423F-B225-2101C27B3781}" type="presOf" srcId="{B9E41EDB-3A92-4AB4-8FD5-6E7BF8DAC921}" destId="{D8B646EA-1A15-432C-8BC4-646C7D2A9F52}" srcOrd="0" destOrd="2" presId="urn:microsoft.com/office/officeart/2005/8/layout/hList1"/>
    <dgm:cxn modelId="{C460466C-BEC9-4D6A-A18C-A247B3557CED}" srcId="{A42E8AEB-A196-4BB6-951F-682E328338A0}" destId="{B9E41EDB-3A92-4AB4-8FD5-6E7BF8DAC921}" srcOrd="2" destOrd="0" parTransId="{502EC451-0ABA-4DB8-95E0-7B948967DE56}" sibTransId="{0F25F88F-D09B-4002-829A-CD2BEF0A22A9}"/>
    <dgm:cxn modelId="{DFA07DF5-11AE-4E30-A86C-06AB5680F708}" type="presOf" srcId="{A42E8AEB-A196-4BB6-951F-682E328338A0}" destId="{D6824A7C-D542-48A1-A94B-004245AD1176}" srcOrd="0" destOrd="0" presId="urn:microsoft.com/office/officeart/2005/8/layout/hList1"/>
    <dgm:cxn modelId="{C7BDE915-D6A7-4CEF-B92A-F321A94CA98B}" type="presOf" srcId="{6DAC24CD-3E96-4565-A397-F90A561A0BD9}" destId="{B9F76375-A140-43E7-836B-9E3435F23F6C}" srcOrd="0" destOrd="0" presId="urn:microsoft.com/office/officeart/2005/8/layout/hList1"/>
    <dgm:cxn modelId="{A7629C57-559F-49DF-AFF6-E7D4DB2589D7}" srcId="{A42E8AEB-A196-4BB6-951F-682E328338A0}" destId="{665FC6A2-D42E-4971-949E-9B397BE4C751}" srcOrd="1" destOrd="0" parTransId="{F7A1C16A-7DCA-44C7-B7DF-E75EAF1B14D1}" sibTransId="{8C63F19E-49DF-42FF-9F14-42288366D189}"/>
    <dgm:cxn modelId="{826F833B-F740-4641-A2CF-819578D507DB}" srcId="{6DAC24CD-3E96-4565-A397-F90A561A0BD9}" destId="{A42E8AEB-A196-4BB6-951F-682E328338A0}" srcOrd="0" destOrd="0" parTransId="{B6821114-0870-4516-977D-9A976082BAAD}" sibTransId="{EFE8AF1C-9B7C-4C52-9E47-741E720EB606}"/>
    <dgm:cxn modelId="{9D2D921D-3CF0-42CB-A9DA-859349782462}" type="presOf" srcId="{665FC6A2-D42E-4971-949E-9B397BE4C751}" destId="{D8B646EA-1A15-432C-8BC4-646C7D2A9F52}" srcOrd="0" destOrd="1" presId="urn:microsoft.com/office/officeart/2005/8/layout/hList1"/>
    <dgm:cxn modelId="{0A091767-9A78-41DD-855A-04371B0BC32E}" type="presParOf" srcId="{B9F76375-A140-43E7-836B-9E3435F23F6C}" destId="{99657893-5493-4021-AE42-E4351C43FD2E}" srcOrd="0" destOrd="0" presId="urn:microsoft.com/office/officeart/2005/8/layout/hList1"/>
    <dgm:cxn modelId="{15732241-2E17-48AF-BA06-D009B7687D07}" type="presParOf" srcId="{99657893-5493-4021-AE42-E4351C43FD2E}" destId="{D6824A7C-D542-48A1-A94B-004245AD1176}" srcOrd="0" destOrd="0" presId="urn:microsoft.com/office/officeart/2005/8/layout/hList1"/>
    <dgm:cxn modelId="{72CADB5B-1C10-473C-BBE5-B3AF7CE4FB73}" type="presParOf" srcId="{99657893-5493-4021-AE42-E4351C43FD2E}" destId="{D8B646EA-1A15-432C-8BC4-646C7D2A9F52}" srcOrd="1" destOrd="0" presId="urn:microsoft.com/office/officeart/2005/8/layout/hList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BF1C0F-A3E6-4D06-9426-F0BAF4E803AA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3E8FC7-3860-43DD-AFFE-20CB4B1543DC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Техническое перевооружение котельной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ул.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Вьюшкова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9 в части замены котлов, а также заменой насосного с автоматизацией технологического процесса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35D425-F23C-468D-8C19-2E97368CFA64}" type="parTrans" cxnId="{8E88EF48-A141-4E89-ABB1-9FFA3A9F52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502F16-E50A-4B34-B2BA-29F72C9AB605}" type="sibTrans" cxnId="{8E88EF48-A141-4E89-ABB1-9FFA3A9F52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D10AC3-EC81-4FFF-890C-DB57B489CFAC}" type="pres">
      <dgm:prSet presAssocID="{54BF1C0F-A3E6-4D06-9426-F0BAF4E803A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FBBC61-84FC-4031-B262-6CD8FDDD6659}" type="pres">
      <dgm:prSet presAssocID="{54BF1C0F-A3E6-4D06-9426-F0BAF4E803AA}" presName="Name1" presStyleCnt="0"/>
      <dgm:spPr/>
    </dgm:pt>
    <dgm:pt modelId="{6288B002-89C3-40A8-B8F3-9F255861BEEB}" type="pres">
      <dgm:prSet presAssocID="{54BF1C0F-A3E6-4D06-9426-F0BAF4E803AA}" presName="cycle" presStyleCnt="0"/>
      <dgm:spPr/>
    </dgm:pt>
    <dgm:pt modelId="{F03B740E-4ABB-44ED-8A22-4A350F65A4BC}" type="pres">
      <dgm:prSet presAssocID="{54BF1C0F-A3E6-4D06-9426-F0BAF4E803AA}" presName="srcNode" presStyleLbl="node1" presStyleIdx="0" presStyleCnt="1"/>
      <dgm:spPr/>
    </dgm:pt>
    <dgm:pt modelId="{00B9AE66-4E0A-41F9-B873-A68BAE9385D5}" type="pres">
      <dgm:prSet presAssocID="{54BF1C0F-A3E6-4D06-9426-F0BAF4E803AA}" presName="conn" presStyleLbl="parChTrans1D2" presStyleIdx="0" presStyleCnt="1"/>
      <dgm:spPr/>
      <dgm:t>
        <a:bodyPr/>
        <a:lstStyle/>
        <a:p>
          <a:endParaRPr lang="ru-RU"/>
        </a:p>
      </dgm:t>
    </dgm:pt>
    <dgm:pt modelId="{F089E16D-A222-4C2A-B1EA-F59E47EEDDCB}" type="pres">
      <dgm:prSet presAssocID="{54BF1C0F-A3E6-4D06-9426-F0BAF4E803AA}" presName="extraNode" presStyleLbl="node1" presStyleIdx="0" presStyleCnt="1"/>
      <dgm:spPr/>
    </dgm:pt>
    <dgm:pt modelId="{295FB32A-E106-4E48-A6D2-7763D335D3B0}" type="pres">
      <dgm:prSet presAssocID="{54BF1C0F-A3E6-4D06-9426-F0BAF4E803AA}" presName="dstNode" presStyleLbl="node1" presStyleIdx="0" presStyleCnt="1"/>
      <dgm:spPr/>
    </dgm:pt>
    <dgm:pt modelId="{CED773F5-89F7-4405-B606-6C74F621512E}" type="pres">
      <dgm:prSet presAssocID="{EB3E8FC7-3860-43DD-AFFE-20CB4B1543DC}" presName="text_1" presStyleLbl="node1" presStyleIdx="0" presStyleCnt="1" custScaleY="108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4E102-F344-460E-8A87-0EC3294BEA94}" type="pres">
      <dgm:prSet presAssocID="{EB3E8FC7-3860-43DD-AFFE-20CB4B1543DC}" presName="accent_1" presStyleCnt="0"/>
      <dgm:spPr/>
    </dgm:pt>
    <dgm:pt modelId="{C94ABC37-6E9F-4C7B-BB92-648A7CBBEAA2}" type="pres">
      <dgm:prSet presAssocID="{EB3E8FC7-3860-43DD-AFFE-20CB4B1543DC}" presName="accentRepeatNode" presStyleLbl="solidFgAcc1" presStyleIdx="0" presStyleCnt="1"/>
      <dgm:spPr/>
    </dgm:pt>
  </dgm:ptLst>
  <dgm:cxnLst>
    <dgm:cxn modelId="{8E88EF48-A141-4E89-ABB1-9FFA3A9F5268}" srcId="{54BF1C0F-A3E6-4D06-9426-F0BAF4E803AA}" destId="{EB3E8FC7-3860-43DD-AFFE-20CB4B1543DC}" srcOrd="0" destOrd="0" parTransId="{F635D425-F23C-468D-8C19-2E97368CFA64}" sibTransId="{91502F16-E50A-4B34-B2BA-29F72C9AB605}"/>
    <dgm:cxn modelId="{4FB8C461-536D-4A05-9018-C30720E2E97A}" type="presOf" srcId="{91502F16-E50A-4B34-B2BA-29F72C9AB605}" destId="{00B9AE66-4E0A-41F9-B873-A68BAE9385D5}" srcOrd="0" destOrd="0" presId="urn:microsoft.com/office/officeart/2008/layout/VerticalCurvedList"/>
    <dgm:cxn modelId="{D9BD8F16-AF80-450A-AFC3-1A2D5C955029}" type="presOf" srcId="{54BF1C0F-A3E6-4D06-9426-F0BAF4E803AA}" destId="{2BD10AC3-EC81-4FFF-890C-DB57B489CFAC}" srcOrd="0" destOrd="0" presId="urn:microsoft.com/office/officeart/2008/layout/VerticalCurvedList"/>
    <dgm:cxn modelId="{CDBD8152-98F7-4CD7-9D6E-A34C1444BE52}" type="presOf" srcId="{EB3E8FC7-3860-43DD-AFFE-20CB4B1543DC}" destId="{CED773F5-89F7-4405-B606-6C74F621512E}" srcOrd="0" destOrd="0" presId="urn:microsoft.com/office/officeart/2008/layout/VerticalCurvedList"/>
    <dgm:cxn modelId="{FC82B76F-5A55-48AF-9FF8-417083A3F7CB}" type="presParOf" srcId="{2BD10AC3-EC81-4FFF-890C-DB57B489CFAC}" destId="{06FBBC61-84FC-4031-B262-6CD8FDDD6659}" srcOrd="0" destOrd="0" presId="urn:microsoft.com/office/officeart/2008/layout/VerticalCurvedList"/>
    <dgm:cxn modelId="{855C7181-97BC-4E74-B998-318299D0AC31}" type="presParOf" srcId="{06FBBC61-84FC-4031-B262-6CD8FDDD6659}" destId="{6288B002-89C3-40A8-B8F3-9F255861BEEB}" srcOrd="0" destOrd="0" presId="urn:microsoft.com/office/officeart/2008/layout/VerticalCurvedList"/>
    <dgm:cxn modelId="{38B76115-A72F-422E-9930-9960A897F4EB}" type="presParOf" srcId="{6288B002-89C3-40A8-B8F3-9F255861BEEB}" destId="{F03B740E-4ABB-44ED-8A22-4A350F65A4BC}" srcOrd="0" destOrd="0" presId="urn:microsoft.com/office/officeart/2008/layout/VerticalCurvedList"/>
    <dgm:cxn modelId="{30B6860A-2A07-49BC-9B02-C8A1BEF75EA3}" type="presParOf" srcId="{6288B002-89C3-40A8-B8F3-9F255861BEEB}" destId="{00B9AE66-4E0A-41F9-B873-A68BAE9385D5}" srcOrd="1" destOrd="0" presId="urn:microsoft.com/office/officeart/2008/layout/VerticalCurvedList"/>
    <dgm:cxn modelId="{4B8CC36A-8554-4F5D-AA99-A111439F9972}" type="presParOf" srcId="{6288B002-89C3-40A8-B8F3-9F255861BEEB}" destId="{F089E16D-A222-4C2A-B1EA-F59E47EEDDCB}" srcOrd="2" destOrd="0" presId="urn:microsoft.com/office/officeart/2008/layout/VerticalCurvedList"/>
    <dgm:cxn modelId="{28C332B5-CB29-4EAB-A4E9-21FDDAB3EF1A}" type="presParOf" srcId="{6288B002-89C3-40A8-B8F3-9F255861BEEB}" destId="{295FB32A-E106-4E48-A6D2-7763D335D3B0}" srcOrd="3" destOrd="0" presId="urn:microsoft.com/office/officeart/2008/layout/VerticalCurvedList"/>
    <dgm:cxn modelId="{A3908A06-8EB4-4672-A23D-DA394DFC4BD4}" type="presParOf" srcId="{06FBBC61-84FC-4031-B262-6CD8FDDD6659}" destId="{CED773F5-89F7-4405-B606-6C74F621512E}" srcOrd="1" destOrd="0" presId="urn:microsoft.com/office/officeart/2008/layout/VerticalCurvedList"/>
    <dgm:cxn modelId="{F28554E8-213F-400D-99A6-BE1C6C52EFA8}" type="presParOf" srcId="{06FBBC61-84FC-4031-B262-6CD8FDDD6659}" destId="{7094E102-F344-460E-8A87-0EC3294BEA94}" srcOrd="2" destOrd="0" presId="urn:microsoft.com/office/officeart/2008/layout/VerticalCurvedList"/>
    <dgm:cxn modelId="{39F68C99-434E-4358-9801-7DB27A9A13FF}" type="presParOf" srcId="{7094E102-F344-460E-8A87-0EC3294BEA94}" destId="{C94ABC37-6E9F-4C7B-BB92-648A7CBBEAA2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F2CBD-A8C5-4E93-952E-079193E20656}">
      <dsp:nvSpPr>
        <dsp:cNvPr id="0" name=""/>
        <dsp:cNvSpPr/>
      </dsp:nvSpPr>
      <dsp:spPr>
        <a:xfrm>
          <a:off x="1565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27.07.2010 № 190 О теплоснабжении"</a:t>
          </a:r>
        </a:p>
      </dsp:txBody>
      <dsp:txXfrm>
        <a:off x="1565" y="1775795"/>
        <a:ext cx="2435811" cy="1775795"/>
      </dsp:txXfrm>
    </dsp:sp>
    <dsp:sp modelId="{DCD5F224-C4BF-4135-847A-CCF6E863A941}">
      <dsp:nvSpPr>
        <dsp:cNvPr id="0" name=""/>
        <dsp:cNvSpPr/>
      </dsp:nvSpPr>
      <dsp:spPr>
        <a:xfrm>
          <a:off x="480296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E4D9F-4498-4657-83A3-59F40FE83360}">
      <dsp:nvSpPr>
        <dsp:cNvPr id="0" name=""/>
        <dsp:cNvSpPr/>
      </dsp:nvSpPr>
      <dsp:spPr>
        <a:xfrm>
          <a:off x="2510451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РФ от 22 февраля 2012 г. N 154 О требованиях к схемам теплоснабжения, порядку их разработки и утверждения"</a:t>
          </a:r>
        </a:p>
      </dsp:txBody>
      <dsp:txXfrm>
        <a:off x="2510451" y="1775795"/>
        <a:ext cx="2435811" cy="1775795"/>
      </dsp:txXfrm>
    </dsp:sp>
    <dsp:sp modelId="{99E3EB33-7E2B-4E42-B008-8992DF16B54F}">
      <dsp:nvSpPr>
        <dsp:cNvPr id="0" name=""/>
        <dsp:cNvSpPr/>
      </dsp:nvSpPr>
      <dsp:spPr>
        <a:xfrm>
          <a:off x="2989182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5EE03-4FE1-4FB3-97C7-D876941060CC}">
      <dsp:nvSpPr>
        <dsp:cNvPr id="0" name=""/>
        <dsp:cNvSpPr/>
      </dsp:nvSpPr>
      <dsp:spPr>
        <a:xfrm>
          <a:off x="5019337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№ 131 «Об общих принципах организации местного самоуправления в Российской Федерации» от 06.10.2003</a:t>
          </a:r>
        </a:p>
      </dsp:txBody>
      <dsp:txXfrm>
        <a:off x="5019337" y="1775795"/>
        <a:ext cx="2435811" cy="1775795"/>
      </dsp:txXfrm>
    </dsp:sp>
    <dsp:sp modelId="{095B60F8-E110-45A4-93F2-F51A9EACFD6C}">
      <dsp:nvSpPr>
        <dsp:cNvPr id="0" name=""/>
        <dsp:cNvSpPr/>
      </dsp:nvSpPr>
      <dsp:spPr>
        <a:xfrm>
          <a:off x="5498067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E5BD8-D620-4CE4-98F2-7CE3014347D0}">
      <dsp:nvSpPr>
        <dsp:cNvPr id="0" name=""/>
        <dsp:cNvSpPr/>
      </dsp:nvSpPr>
      <dsp:spPr>
        <a:xfrm>
          <a:off x="298268" y="3551591"/>
          <a:ext cx="6860176" cy="66592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24A7C-D542-48A1-A94B-004245AD1176}">
      <dsp:nvSpPr>
        <dsp:cNvPr id="0" name=""/>
        <dsp:cNvSpPr/>
      </dsp:nvSpPr>
      <dsp:spPr>
        <a:xfrm>
          <a:off x="0" y="3918"/>
          <a:ext cx="10695708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ru-RU" sz="2000" kern="1200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Общество с ограниченной ответственностью «Эксплуатационная генерирующая компания» (ООО «ЭГК»)</a:t>
          </a:r>
          <a:endParaRPr lang="ru-RU" sz="2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3918"/>
        <a:ext cx="10695708" cy="1036800"/>
      </dsp:txXfrm>
    </dsp:sp>
    <dsp:sp modelId="{D8B646EA-1A15-432C-8BC4-646C7D2A9F52}">
      <dsp:nvSpPr>
        <dsp:cNvPr id="0" name=""/>
        <dsp:cNvSpPr/>
      </dsp:nvSpPr>
      <dsp:spPr>
        <a:xfrm>
          <a:off x="0" y="1044636"/>
          <a:ext cx="10695708" cy="1581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Единственным источником централизованного теплоснабжения сельского поселения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является отдельно стоящая газовая котельная п.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ул.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Вьюшкова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9;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Главным поставщиком тепловой энергии для Сельского поселения является ООО «Эксплуатационная генерирующая компания», выступая для абонентов подключённых к тепловым сетям котельной теплоснабжающей организацией;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Протяженность тепловых сетей в двухтрубном исчислении составляет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6,19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км.</a:t>
          </a:r>
        </a:p>
      </dsp:txBody>
      <dsp:txXfrm>
        <a:off x="0" y="1044636"/>
        <a:ext cx="10695708" cy="158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AE66-4E0A-41F9-B873-A68BAE9385D5}">
      <dsp:nvSpPr>
        <dsp:cNvPr id="0" name=""/>
        <dsp:cNvSpPr/>
      </dsp:nvSpPr>
      <dsp:spPr>
        <a:xfrm>
          <a:off x="-4846696" y="-806762"/>
          <a:ext cx="6272610" cy="6272610"/>
        </a:xfrm>
        <a:prstGeom prst="blockArc">
          <a:avLst>
            <a:gd name="adj1" fmla="val 18900000"/>
            <a:gd name="adj2" fmla="val 2700000"/>
            <a:gd name="adj3" fmla="val 34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D773F5-89F7-4405-B606-6C74F621512E}">
      <dsp:nvSpPr>
        <dsp:cNvPr id="0" name=""/>
        <dsp:cNvSpPr/>
      </dsp:nvSpPr>
      <dsp:spPr>
        <a:xfrm>
          <a:off x="1384097" y="1130083"/>
          <a:ext cx="6440427" cy="23989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074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Техническое перевооружение котельной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Сергино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ул.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Вьюшкова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9 в части замены котлов, а также заменой насосного с автоматизацией технологического процесса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84097" y="1130083"/>
        <a:ext cx="6440427" cy="2398918"/>
      </dsp:txXfrm>
    </dsp:sp>
    <dsp:sp modelId="{C94ABC37-6E9F-4C7B-BB92-648A7CBBEAA2}">
      <dsp:nvSpPr>
        <dsp:cNvPr id="0" name=""/>
        <dsp:cNvSpPr/>
      </dsp:nvSpPr>
      <dsp:spPr>
        <a:xfrm>
          <a:off x="0" y="945444"/>
          <a:ext cx="2768195" cy="2768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D1047-5879-4C35-82A4-886CA59D245C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F433C-91ED-4050-88FE-A245B396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6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3EC7EB-C858-493C-8D7C-0AC053616A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41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05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5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07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2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51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1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4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3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9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4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9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82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88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ABE1-5FDF-4A7E-BB2E-B67E254F6070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emf"/><Relationship Id="rId7" Type="http://schemas.openxmlformats.org/officeDocument/2006/relationships/diagramLayout" Target="../diagrams/layout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.emf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0.png"/><Relationship Id="rId4" Type="http://schemas.openxmlformats.org/officeDocument/2006/relationships/diagramData" Target="../diagrams/data2.xml"/><Relationship Id="rId9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emf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.emf"/><Relationship Id="rId5" Type="http://schemas.openxmlformats.org/officeDocument/2006/relationships/diagramData" Target="../diagrams/data3.xml"/><Relationship Id="rId10" Type="http://schemas.openxmlformats.org/officeDocument/2006/relationships/image" Target="../media/image12.png"/><Relationship Id="rId4" Type="http://schemas.openxmlformats.org/officeDocument/2006/relationships/image" Target="../media/image5.emf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633A44D-5070-432C-A18C-AF9B0DC4D3E6}"/>
              </a:ext>
            </a:extLst>
          </p:cNvPr>
          <p:cNvSpPr/>
          <p:nvPr/>
        </p:nvSpPr>
        <p:spPr>
          <a:xfrm>
            <a:off x="0" y="3959196"/>
            <a:ext cx="12192000" cy="14277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75BD814-AE99-4EEE-AEC3-8B2C7D37CF3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662" y="6135284"/>
            <a:ext cx="2445385" cy="556260"/>
          </a:xfrm>
          <a:prstGeom prst="rect">
            <a:avLst/>
          </a:prstGeom>
        </p:spPr>
      </p:pic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5A231DBD-6BAF-4777-ADCC-6B33620BF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1229" y="4791009"/>
            <a:ext cx="9467604" cy="1082665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ТЕПЛОСНАБЖЕНИЯ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ПОСЕЛЕНИЯ СЕРГИНО ОКТЯБРЬСКОГО РАЙОНА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2032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96" y="0"/>
            <a:ext cx="10268808" cy="39591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01" y="4338301"/>
            <a:ext cx="1670797" cy="208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0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CF8272F-72DE-443B-BCF2-87815D91240A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Основание для разработки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961B1EA3-2D4B-46EE-9B95-5C8A59C32D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659" y="2596929"/>
            <a:ext cx="2720081" cy="2720081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4B39799-A789-4BDE-8F1B-A7F187B587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0663862"/>
              </p:ext>
            </p:extLst>
          </p:nvPr>
        </p:nvGraphicFramePr>
        <p:xfrm>
          <a:off x="1440813" y="1737225"/>
          <a:ext cx="7456714" cy="443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0EACAB4-EB47-4727-BDFA-677BB876707E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728D3E5-0A83-4646-9E27-FED6A9D21C2E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Общие сведения о системе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graphicFrame>
        <p:nvGraphicFramePr>
          <p:cNvPr id="26" name="Схема 25">
            <a:extLst>
              <a:ext uri="{FF2B5EF4-FFF2-40B4-BE49-F238E27FC236}">
                <a16:creationId xmlns:a16="http://schemas.microsoft.com/office/drawing/2014/main" xmlns="" id="{96555965-61CD-4CF6-9074-8004A445C0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3617142"/>
              </p:ext>
            </p:extLst>
          </p:nvPr>
        </p:nvGraphicFramePr>
        <p:xfrm>
          <a:off x="1232809" y="1751105"/>
          <a:ext cx="10695709" cy="2625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C04471EE-6BF8-4F35-9DB7-9E88C8692613}"/>
              </a:ext>
            </a:extLst>
          </p:cNvPr>
          <p:cNvGrpSpPr/>
          <p:nvPr/>
        </p:nvGrpSpPr>
        <p:grpSpPr>
          <a:xfrm>
            <a:off x="8671312" y="7640711"/>
            <a:ext cx="3258848" cy="2854800"/>
            <a:chOff x="7416441" y="1505520"/>
            <a:chExt cx="3258848" cy="2854800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1CEECC31-5104-4A9B-B945-D3D53D20A523}"/>
                </a:ext>
              </a:extLst>
            </p:cNvPr>
            <p:cNvSpPr/>
            <p:nvPr/>
          </p:nvSpPr>
          <p:spPr>
            <a:xfrm>
              <a:off x="7416441" y="1505520"/>
              <a:ext cx="3258848" cy="2854800"/>
            </a:xfrm>
            <a:prstGeom prst="rect">
              <a:avLst/>
            </a:prstGeom>
            <a:solidFill>
              <a:srgbClr val="E6E7E8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5A289E1-292F-47ED-BEC8-E7227B23E859}"/>
                </a:ext>
              </a:extLst>
            </p:cNvPr>
            <p:cNvSpPr txBox="1"/>
            <p:nvPr/>
          </p:nvSpPr>
          <p:spPr>
            <a:xfrm>
              <a:off x="7416441" y="1505520"/>
              <a:ext cx="3258848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ru-RU" sz="18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4687052-558A-451B-88C3-C62EFEE8E7FB}"/>
              </a:ext>
            </a:extLst>
          </p:cNvPr>
          <p:cNvSpPr txBox="1"/>
          <p:nvPr/>
        </p:nvSpPr>
        <p:spPr>
          <a:xfrm>
            <a:off x="9559895" y="4539125"/>
            <a:ext cx="2256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6CE82BE0-3F8D-4D6F-9FB7-88C6FE98AE3D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C3FE771-7009-4DAF-8408-2C49D653D4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4646" y="4916834"/>
            <a:ext cx="2256090" cy="162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4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DDFE2A4-A225-4E6B-948C-64B3C8D16FA6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Описание существующих проблем системы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4440FBB-068F-4A29-9CFA-63F919B6B56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975E915-C8C0-4C1B-9E2D-900860A9B49F}"/>
              </a:ext>
            </a:extLst>
          </p:cNvPr>
          <p:cNvSpPr/>
          <p:nvPr/>
        </p:nvSpPr>
        <p:spPr>
          <a:xfrm>
            <a:off x="1186962" y="1433660"/>
            <a:ext cx="110050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проблемам организации качественного теплоснабжения следует отнести: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высокий процент износа тепловых сетей, в том числе изоляционных материалов, что одновременно с понижением качества теплоснабжения приводит к завышенным потерям тепловой энергии при передаче теплоносителя;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износа основного теплогенерирующего оборудования, что приводит к повышению затрат на содержание этого оборудования в работоспособном состоянии;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химводоподготовки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существенно влияет на срок службы тепловых сетей, а также на гидравлические режимы 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гидравлических расчетов и соответственно наладки тепловых сетей при сложившейся, после значительных изменений с момента ввода в эксплуатацию, конфигурации тепловых сетей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009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D13A331-6ACC-4315-B3D7-8DD8AE9E1A6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71A594F-4C16-4829-ADEF-0E3D24C27AA5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Теплоснабжение объектов перспективной застройки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1026" name="Picture 2" descr="C:\Users\Дом\Downloads\ilovepdf_pages-to-jpg (5)\Зоны-действия-котельных\Зоны действия котельных_page-0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56" y="1433661"/>
            <a:ext cx="11185843" cy="5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9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66100E1-2004-492F-91AB-69EB891D09A4}"/>
              </a:ext>
            </a:extLst>
          </p:cNvPr>
          <p:cNvSpPr/>
          <p:nvPr/>
        </p:nvSpPr>
        <p:spPr>
          <a:xfrm>
            <a:off x="1006157" y="954609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Мероприятия по реализации схемы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52D771AD-6915-44A0-BC03-EBE5770974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0585211"/>
              </p:ext>
            </p:extLst>
          </p:nvPr>
        </p:nvGraphicFramePr>
        <p:xfrm>
          <a:off x="3867367" y="1602209"/>
          <a:ext cx="7824525" cy="465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174" name="Picture 6" descr="https://en.scratch-wiki.info/w/images/Calendar-logo.png">
            <a:extLst>
              <a:ext uri="{FF2B5EF4-FFF2-40B4-BE49-F238E27FC236}">
                <a16:creationId xmlns:a16="http://schemas.microsoft.com/office/drawing/2014/main" xmlns="" id="{33853F73-A43A-477F-92A8-646769D9E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13" y="2412691"/>
            <a:ext cx="2443248" cy="28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1209A-4045-43BA-A6A6-B84D78A31ECC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0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9D51D21-BC90-4760-89FD-029E3AC58D3F}"/>
              </a:ext>
            </a:extLst>
          </p:cNvPr>
          <p:cNvSpPr/>
          <p:nvPr/>
        </p:nvSpPr>
        <p:spPr>
          <a:xfrm>
            <a:off x="1006157" y="954609"/>
            <a:ext cx="11185843" cy="84404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Решение об определении единой теплоснабжающей организации (организаций)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D33CBA-3CCE-458F-BBDF-5EB9DAC959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C128663-130A-47E7-93B1-EF9667C15C16}"/>
              </a:ext>
            </a:extLst>
          </p:cNvPr>
          <p:cNvSpPr/>
          <p:nvPr/>
        </p:nvSpPr>
        <p:spPr>
          <a:xfrm>
            <a:off x="1112678" y="2210827"/>
            <a:ext cx="10972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критериев по установлению единой теплоснабжающей организации в соответствии Правилами организации теплоснабжения в Российской Федерации утвержденных Постановлением Правительства РФ от 08 августа 2012 г. N 808 ООО «Эксплуатационная генерирующая компания» отвечает всем требованиям критериев по определению единой теплоснабжающей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13209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7DB17C2-4400-45C4-B4A8-294914A54733}"/>
              </a:ext>
            </a:extLst>
          </p:cNvPr>
          <p:cNvSpPr/>
          <p:nvPr/>
        </p:nvSpPr>
        <p:spPr>
          <a:xfrm>
            <a:off x="1006157" y="954609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Финансирование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646713A-1343-4282-A200-890CA3C8974F}"/>
              </a:ext>
            </a:extLst>
          </p:cNvPr>
          <p:cNvSpPr/>
          <p:nvPr/>
        </p:nvSpPr>
        <p:spPr>
          <a:xfrm>
            <a:off x="4458956" y="1852189"/>
            <a:ext cx="7379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капиталовложений по Схеме теплоснабжения на расчетный период (до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2032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года) составляет: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EB2CF6FC-9ABA-46E5-93F8-A119BDF9059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86ABF566-89D6-45DA-B207-2633227BD13D}"/>
              </a:ext>
            </a:extLst>
          </p:cNvPr>
          <p:cNvSpPr/>
          <p:nvPr/>
        </p:nvSpPr>
        <p:spPr>
          <a:xfrm>
            <a:off x="6080190" y="3185088"/>
            <a:ext cx="4136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58 600,6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  <a:endParaRPr lang="en-US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Изображение выглядит как визитка&#10;&#10;Описание создано автоматически">
            <a:extLst>
              <a:ext uri="{FF2B5EF4-FFF2-40B4-BE49-F238E27FC236}">
                <a16:creationId xmlns:a16="http://schemas.microsoft.com/office/drawing/2014/main" xmlns="" id="{C9D7C505-F1D4-4986-BA48-C95576E276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29" y="2359868"/>
            <a:ext cx="3185808" cy="3185808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646713A-1343-4282-A200-890CA3C8974F}"/>
              </a:ext>
            </a:extLst>
          </p:cNvPr>
          <p:cNvSpPr/>
          <p:nvPr/>
        </p:nvSpPr>
        <p:spPr>
          <a:xfrm>
            <a:off x="4763137" y="3708068"/>
            <a:ext cx="7379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том числе:</a:t>
            </a:r>
          </a:p>
          <a:p>
            <a:pPr lvl="0"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перевооружения источников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тепловой энергии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58 600,6 тыс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F1BF38A-0A3E-490E-8CB2-4244393E77B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957" y="2375452"/>
            <a:ext cx="5216936" cy="118671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7A144C96-EA72-4493-A5CD-2642B5C7B568}"/>
              </a:ext>
            </a:extLst>
          </p:cNvPr>
          <p:cNvSpPr/>
          <p:nvPr/>
        </p:nvSpPr>
        <p:spPr>
          <a:xfrm>
            <a:off x="1041330" y="3727806"/>
            <a:ext cx="111601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ООО «ЯНЭНЕРГО»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197227, г. Санкт-Петербург,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Комендантский пр-т 4,</a:t>
            </a:r>
            <a:r>
              <a:rPr kumimoji="0" lang="en-US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лит. А, оф. 407, 409, 422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Тел: +7 (812) 449-03-16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Email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sale-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otdel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yandex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536838C-A548-469F-BF6E-63FE39317489}"/>
              </a:ext>
            </a:extLst>
          </p:cNvPr>
          <p:cNvSpPr/>
          <p:nvPr/>
        </p:nvSpPr>
        <p:spPr>
          <a:xfrm>
            <a:off x="1079814" y="956959"/>
            <a:ext cx="11112186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0478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4638</TotalTime>
  <Words>407</Words>
  <Application>Microsoft Office PowerPoint</Application>
  <PresentationFormat>Произвольный</PresentationFormat>
  <Paragraphs>39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Пичугина</dc:creator>
  <cp:lastModifiedBy>ZET-Компьютер</cp:lastModifiedBy>
  <cp:revision>54</cp:revision>
  <dcterms:created xsi:type="dcterms:W3CDTF">2019-01-23T14:40:12Z</dcterms:created>
  <dcterms:modified xsi:type="dcterms:W3CDTF">2021-11-06T16:10:49Z</dcterms:modified>
</cp:coreProperties>
</file>